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4"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7" autoAdjust="0"/>
    <p:restoredTop sz="94660"/>
  </p:normalViewPr>
  <p:slideViewPr>
    <p:cSldViewPr snapToGrid="0">
      <p:cViewPr varScale="1">
        <p:scale>
          <a:sx n="102" d="100"/>
          <a:sy n="102" d="100"/>
        </p:scale>
        <p:origin x="44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de-DE"/>
              <a:t>Mastertitelformat bearbeiten</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Master-Untertitelformat bearbeiten</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smtClean="0"/>
              <a:pPr/>
              <a:t>9/28/2019</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929208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bild mit Beschriftung">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de-DE"/>
              <a:t>Mastertitelformat bearbeiten</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p:txBody>
          <a:bodyPr/>
          <a:lstStyle/>
          <a:p>
            <a:fld id="{923A1CC3-2375-41D4-9E03-427CAF2A4C1A}" type="datetimeFigureOut">
              <a:rPr lang="en-US" smtClean="0"/>
              <a:t>9/28/2019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19376734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el und Beschriftung">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de-DE"/>
              <a:t>Mastertitelformat bearbeiten</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4" name="Date Placeholder 3"/>
          <p:cNvSpPr>
            <a:spLocks noGrp="1"/>
          </p:cNvSpPr>
          <p:nvPr>
            <p:ph type="dt" sz="half" idx="10"/>
          </p:nvPr>
        </p:nvSpPr>
        <p:spPr/>
        <p:txBody>
          <a:bodyPr/>
          <a:lstStyle/>
          <a:p>
            <a:fld id="{AFF16868-8199-4C2C-A5B1-63AEE139F88E}" type="datetimeFigureOut">
              <a:rPr lang="en-US" smtClean="0"/>
              <a:t>9/28/2019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13858832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Zitat mit Beschriftung">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de-DE"/>
              <a:t>Mastertitelformat bearbeiten</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4" name="Date Placeholder 3"/>
          <p:cNvSpPr>
            <a:spLocks noGrp="1"/>
          </p:cNvSpPr>
          <p:nvPr>
            <p:ph type="dt" sz="half" idx="10"/>
          </p:nvPr>
        </p:nvSpPr>
        <p:spPr/>
        <p:txBody>
          <a:bodyPr/>
          <a:lstStyle/>
          <a:p>
            <a:fld id="{AAD9FF7F-6988-44CC-821B-644E70CD2F73}" type="datetimeFigureOut">
              <a:rPr lang="en-US" smtClean="0"/>
              <a:t>9/28/2019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36853845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nskarte">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de-DE"/>
              <a:t>Mastertitelformat bearbeiten</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5C12C299-16B2-4475-990D-751901EACC14}" type="datetimeFigureOut">
              <a:rPr lang="en-US" smtClean="0"/>
              <a:t>9/28/2019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18016577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palte">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de-DE"/>
              <a:t>Mastertitelformat bearbeiten</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smtClean="0"/>
              <a:t>9/28/2019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32792435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Bildspalte">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de-DE"/>
              <a:t>Mastertitelformat bearbeiten</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smtClean="0"/>
              <a:t>9/28/2019</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42207907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de-DE"/>
              <a:t>Mastertitelformat bearbeiten</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smtClean="0"/>
              <a:t>9/28/2019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13609265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de-DE"/>
              <a:t>Mastertitelformat bearbeiten</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smtClean="0"/>
              <a:t>9/28/2019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3106611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smtClean="0"/>
              <a:t>9/28/2019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9485834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de-DE"/>
              <a:t>Mastertitelformat bearbeiten</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F34E6425-0181-43F2-84FC-787E803FD2F8}" type="datetimeFigureOut">
              <a:rPr lang="en-US" smtClean="0"/>
              <a:t>9/28/2019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23154492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smtClean="0"/>
              <a:t>9/28/2019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10996941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e-DE"/>
              <a:t>Mastertitelformat bearbeiten</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smtClean="0"/>
              <a:t>9/28/2019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2695270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de-DE"/>
              <a:t>Mastertitelformat bearbeiten</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smtClean="0"/>
              <a:t>9/28/2019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4112673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smtClean="0"/>
              <a:t>9/28/2019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18050919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de-DE"/>
              <a:t>Mastertitelformat bearbeiten</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p:txBody>
          <a:bodyPr/>
          <a:lstStyle/>
          <a:p>
            <a:fld id="{76E86A4C-8E40-4F87-A4F0-01A0687C5742}" type="datetimeFigureOut">
              <a:rPr lang="en-US" smtClean="0"/>
              <a:t>9/28/2019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27703605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de-DE"/>
              <a:t>Mastertitelformat bearbeiten</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de-DE"/>
              <a:t>Bild durch Klicken auf Symbol hinzufügen</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p:txBody>
          <a:bodyPr/>
          <a:lstStyle/>
          <a:p>
            <a:fld id="{35E72C73-2D91-4E12-BA25-F0AA0C03599B}" type="datetimeFigureOut">
              <a:rPr lang="en-US" smtClean="0"/>
              <a:t>9/28/2019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37877595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de-DE"/>
              <a:t>Mastertitelformat bearbeiten</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smtClean="0"/>
              <a:t>9/28/2019</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1008893537"/>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 id="2147483688" r:id="rId14"/>
    <p:sldLayoutId id="2147483689" r:id="rId15"/>
    <p:sldLayoutId id="2147483690" r:id="rId16"/>
    <p:sldLayoutId id="2147483691"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admin.ch/gov/en/start/federal-council/members-of-the-federal-council.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admin.ch/gov/en/start/federal-council/election-federal-council.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admin.ch/gov/en/start/federal-council/tasks.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en.wikipedia.org/wiki/Head_of_state" TargetMode="External"/><Relationship Id="rId2" Type="http://schemas.openxmlformats.org/officeDocument/2006/relationships/hyperlink" Target="https://en.wikipedia.org/wiki/Primus_inter_pare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44D0B11-4047-4B6C-A06A-1DC79730C145}"/>
              </a:ext>
            </a:extLst>
          </p:cNvPr>
          <p:cNvSpPr>
            <a:spLocks noGrp="1"/>
          </p:cNvSpPr>
          <p:nvPr>
            <p:ph type="ctrTitle"/>
          </p:nvPr>
        </p:nvSpPr>
        <p:spPr>
          <a:xfrm>
            <a:off x="649975" y="4517136"/>
            <a:ext cx="10893095" cy="1174947"/>
          </a:xfrm>
        </p:spPr>
        <p:txBody>
          <a:bodyPr>
            <a:normAutofit fontScale="90000"/>
          </a:bodyPr>
          <a:lstStyle/>
          <a:p>
            <a:r>
              <a:rPr lang="de-CH" dirty="0">
                <a:solidFill>
                  <a:srgbClr val="EBEBEB"/>
                </a:solidFill>
              </a:rPr>
              <a:t>02. Anchor Circle </a:t>
            </a:r>
            <a:r>
              <a:rPr lang="de-CH" dirty="0" err="1">
                <a:solidFill>
                  <a:srgbClr val="EBEBEB"/>
                </a:solidFill>
              </a:rPr>
              <a:t>of</a:t>
            </a:r>
            <a:r>
              <a:rPr lang="de-CH" dirty="0">
                <a:solidFill>
                  <a:srgbClr val="EBEBEB"/>
                </a:solidFill>
              </a:rPr>
              <a:t> Sound </a:t>
            </a:r>
            <a:r>
              <a:rPr lang="de-CH" dirty="0" err="1">
                <a:solidFill>
                  <a:srgbClr val="EBEBEB"/>
                </a:solidFill>
              </a:rPr>
              <a:t>Prosperity</a:t>
            </a:r>
            <a:endParaRPr lang="de-CH" dirty="0">
              <a:solidFill>
                <a:srgbClr val="EBEBEB"/>
              </a:solidFill>
            </a:endParaRPr>
          </a:p>
        </p:txBody>
      </p:sp>
      <p:sp>
        <p:nvSpPr>
          <p:cNvPr id="3" name="Untertitel 2">
            <a:extLst>
              <a:ext uri="{FF2B5EF4-FFF2-40B4-BE49-F238E27FC236}">
                <a16:creationId xmlns:a16="http://schemas.microsoft.com/office/drawing/2014/main" id="{8E3D0812-5FDB-4F92-8B27-D43A316AB1EF}"/>
              </a:ext>
            </a:extLst>
          </p:cNvPr>
          <p:cNvSpPr>
            <a:spLocks noGrp="1"/>
          </p:cNvSpPr>
          <p:nvPr>
            <p:ph type="subTitle" idx="1"/>
          </p:nvPr>
        </p:nvSpPr>
        <p:spPr>
          <a:xfrm>
            <a:off x="649976" y="5692877"/>
            <a:ext cx="10893095" cy="535304"/>
          </a:xfrm>
        </p:spPr>
        <p:txBody>
          <a:bodyPr>
            <a:normAutofit/>
          </a:bodyPr>
          <a:lstStyle/>
          <a:p>
            <a:r>
              <a:rPr lang="de-CH" dirty="0"/>
              <a:t>The </a:t>
            </a:r>
            <a:r>
              <a:rPr lang="de-CH" dirty="0" err="1"/>
              <a:t>Congress</a:t>
            </a:r>
            <a:r>
              <a:rPr lang="de-CH" dirty="0"/>
              <a:t> </a:t>
            </a:r>
            <a:r>
              <a:rPr lang="de-CH" dirty="0" err="1"/>
              <a:t>of</a:t>
            </a:r>
            <a:r>
              <a:rPr lang="de-CH" dirty="0"/>
              <a:t> </a:t>
            </a:r>
            <a:r>
              <a:rPr lang="de-CH" dirty="0" err="1"/>
              <a:t>the</a:t>
            </a:r>
            <a:r>
              <a:rPr lang="de-CH" dirty="0"/>
              <a:t> Sound </a:t>
            </a:r>
            <a:r>
              <a:rPr lang="de-CH" dirty="0" err="1"/>
              <a:t>Prosperity</a:t>
            </a:r>
            <a:r>
              <a:rPr lang="de-CH" dirty="0"/>
              <a:t> </a:t>
            </a:r>
            <a:r>
              <a:rPr lang="de-CH" dirty="0" err="1"/>
              <a:t>Organization</a:t>
            </a:r>
            <a:endParaRPr lang="de-CH" dirty="0"/>
          </a:p>
        </p:txBody>
      </p:sp>
      <p:pic>
        <p:nvPicPr>
          <p:cNvPr id="7" name="Grafik 6">
            <a:extLst>
              <a:ext uri="{FF2B5EF4-FFF2-40B4-BE49-F238E27FC236}">
                <a16:creationId xmlns:a16="http://schemas.microsoft.com/office/drawing/2014/main" id="{9D9C0732-4FE6-485F-9331-4A37190CDEEA}"/>
              </a:ext>
            </a:extLst>
          </p:cNvPr>
          <p:cNvPicPr>
            <a:picLocks noChangeAspect="1"/>
          </p:cNvPicPr>
          <p:nvPr/>
        </p:nvPicPr>
        <p:blipFill>
          <a:blip r:embed="rId2"/>
          <a:stretch>
            <a:fillRect/>
          </a:stretch>
        </p:blipFill>
        <p:spPr>
          <a:xfrm>
            <a:off x="734846" y="1407172"/>
            <a:ext cx="9369041" cy="2154879"/>
          </a:xfrm>
          <a:prstGeom prst="roundRect">
            <a:avLst>
              <a:gd name="adj" fmla="val 1858"/>
            </a:avLst>
          </a:prstGeom>
          <a:effectLst>
            <a:outerShdw blurRad="50800" dist="50800" dir="5400000" algn="tl" rotWithShape="0">
              <a:srgbClr val="000000">
                <a:alpha val="43000"/>
              </a:srgbClr>
            </a:outerShdw>
          </a:effectLst>
        </p:spPr>
      </p:pic>
    </p:spTree>
    <p:extLst>
      <p:ext uri="{BB962C8B-B14F-4D97-AF65-F5344CB8AC3E}">
        <p14:creationId xmlns:p14="http://schemas.microsoft.com/office/powerpoint/2010/main" val="2085081353"/>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9">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7"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Shape 13">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11"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el 1">
            <a:extLst>
              <a:ext uri="{FF2B5EF4-FFF2-40B4-BE49-F238E27FC236}">
                <a16:creationId xmlns:a16="http://schemas.microsoft.com/office/drawing/2014/main" id="{721FCC83-1D90-4FCF-A61F-2EEA378E055C}"/>
              </a:ext>
            </a:extLst>
          </p:cNvPr>
          <p:cNvSpPr>
            <a:spLocks noGrp="1"/>
          </p:cNvSpPr>
          <p:nvPr>
            <p:ph type="title"/>
          </p:nvPr>
        </p:nvSpPr>
        <p:spPr>
          <a:xfrm>
            <a:off x="994087" y="1130603"/>
            <a:ext cx="3342442" cy="4596794"/>
          </a:xfrm>
        </p:spPr>
        <p:txBody>
          <a:bodyPr anchor="ctr">
            <a:normAutofit/>
          </a:bodyPr>
          <a:lstStyle/>
          <a:p>
            <a:r>
              <a:rPr lang="en-US" sz="3200" dirty="0">
                <a:solidFill>
                  <a:schemeClr val="bg1"/>
                </a:solidFill>
                <a:hlinkClick r:id="rId2" tooltip="Who sits in the Swiss government?">
                  <a:extLst>
                    <a:ext uri="{A12FA001-AC4F-418D-AE19-62706E023703}">
                      <ahyp:hlinkClr xmlns:ahyp="http://schemas.microsoft.com/office/drawing/2018/hyperlinkcolor" val="tx"/>
                    </a:ext>
                  </a:extLst>
                </a:hlinkClick>
              </a:rPr>
              <a:t>Who sits in the Anchor Circle?</a:t>
            </a:r>
            <a:endParaRPr lang="en-US" sz="3200" dirty="0">
              <a:solidFill>
                <a:schemeClr val="bg1"/>
              </a:solidFill>
            </a:endParaRPr>
          </a:p>
        </p:txBody>
      </p:sp>
      <p:sp>
        <p:nvSpPr>
          <p:cNvPr id="3" name="Inhaltsplatzhalter 2">
            <a:extLst>
              <a:ext uri="{FF2B5EF4-FFF2-40B4-BE49-F238E27FC236}">
                <a16:creationId xmlns:a16="http://schemas.microsoft.com/office/drawing/2014/main" id="{EBBF3427-C8A9-4079-A2C4-60331239C7C0}"/>
              </a:ext>
            </a:extLst>
          </p:cNvPr>
          <p:cNvSpPr>
            <a:spLocks noGrp="1"/>
          </p:cNvSpPr>
          <p:nvPr>
            <p:ph idx="1"/>
          </p:nvPr>
        </p:nvSpPr>
        <p:spPr>
          <a:xfrm>
            <a:off x="5290077" y="437513"/>
            <a:ext cx="5502614" cy="5954325"/>
          </a:xfrm>
        </p:spPr>
        <p:txBody>
          <a:bodyPr anchor="ctr">
            <a:normAutofit/>
          </a:bodyPr>
          <a:lstStyle/>
          <a:p>
            <a:r>
              <a:rPr lang="en-US" sz="2000" dirty="0"/>
              <a:t>The Anchor Circle is made up of seven </a:t>
            </a:r>
            <a:r>
              <a:rPr lang="en-US" sz="2000" dirty="0" err="1"/>
              <a:t>Councillors</a:t>
            </a:r>
            <a:r>
              <a:rPr lang="en-US" sz="2000" dirty="0"/>
              <a:t> of Circles (</a:t>
            </a:r>
            <a:r>
              <a:rPr lang="en-US" sz="2000" dirty="0" err="1"/>
              <a:t>Councillors</a:t>
            </a:r>
            <a:r>
              <a:rPr lang="en-US" sz="2000" dirty="0"/>
              <a:t>), each of which heads a Community Interest department. Decisions are made jointly. The Anchor Circle supports the Union Circle.</a:t>
            </a:r>
            <a:endParaRPr lang="de-CH" sz="2000" dirty="0"/>
          </a:p>
          <a:p>
            <a:pPr>
              <a:buFont typeface="Wingdings" panose="05000000000000000000" pitchFamily="2" charset="2"/>
              <a:buChar char="Ø"/>
            </a:pPr>
            <a:r>
              <a:rPr lang="en-US" sz="2000" dirty="0"/>
              <a:t>A world-unique characteristic of Switzerland is that all the executives, from federal to municipal level, are plural and often include members from all main Communities of Interest. </a:t>
            </a:r>
          </a:p>
          <a:p>
            <a:pPr marL="0" indent="0">
              <a:buNone/>
            </a:pPr>
            <a:endParaRPr lang="de-CH" sz="2000" dirty="0"/>
          </a:p>
          <a:p>
            <a:endParaRPr lang="de-CH" sz="2000" dirty="0"/>
          </a:p>
        </p:txBody>
      </p:sp>
    </p:spTree>
    <p:extLst>
      <p:ext uri="{BB962C8B-B14F-4D97-AF65-F5344CB8AC3E}">
        <p14:creationId xmlns:p14="http://schemas.microsoft.com/office/powerpoint/2010/main" val="4624028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12"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Shape 13">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16"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el 1">
            <a:extLst>
              <a:ext uri="{FF2B5EF4-FFF2-40B4-BE49-F238E27FC236}">
                <a16:creationId xmlns:a16="http://schemas.microsoft.com/office/drawing/2014/main" id="{F05A9CDF-C0C8-42C7-8573-E653D8912B67}"/>
              </a:ext>
            </a:extLst>
          </p:cNvPr>
          <p:cNvSpPr>
            <a:spLocks noGrp="1"/>
          </p:cNvSpPr>
          <p:nvPr>
            <p:ph type="title"/>
          </p:nvPr>
        </p:nvSpPr>
        <p:spPr>
          <a:xfrm>
            <a:off x="994087" y="1130603"/>
            <a:ext cx="3342442" cy="4596794"/>
          </a:xfrm>
        </p:spPr>
        <p:txBody>
          <a:bodyPr anchor="ctr">
            <a:normAutofit/>
          </a:bodyPr>
          <a:lstStyle/>
          <a:p>
            <a:r>
              <a:rPr lang="de-CH" sz="3200" dirty="0">
                <a:solidFill>
                  <a:schemeClr val="bg1"/>
                </a:solidFill>
                <a:hlinkClick r:id="rId2" tooltip="Federal Council election">
                  <a:extLst>
                    <a:ext uri="{A12FA001-AC4F-418D-AE19-62706E023703}">
                      <ahyp:hlinkClr xmlns:ahyp="http://schemas.microsoft.com/office/drawing/2018/hyperlinkcolor" val="tx"/>
                    </a:ext>
                  </a:extLst>
                </a:hlinkClick>
              </a:rPr>
              <a:t>Anchor Circle </a:t>
            </a:r>
            <a:r>
              <a:rPr lang="de-CH" sz="3200" dirty="0" err="1">
                <a:solidFill>
                  <a:schemeClr val="bg1"/>
                </a:solidFill>
                <a:hlinkClick r:id="rId2" tooltip="Federal Council election">
                  <a:extLst>
                    <a:ext uri="{A12FA001-AC4F-418D-AE19-62706E023703}">
                      <ahyp:hlinkClr xmlns:ahyp="http://schemas.microsoft.com/office/drawing/2018/hyperlinkcolor" val="tx"/>
                    </a:ext>
                  </a:extLst>
                </a:hlinkClick>
              </a:rPr>
              <a:t>election</a:t>
            </a:r>
            <a:endParaRPr lang="de-CH" sz="3200" dirty="0">
              <a:solidFill>
                <a:schemeClr val="bg1"/>
              </a:solidFill>
            </a:endParaRPr>
          </a:p>
        </p:txBody>
      </p:sp>
      <p:sp>
        <p:nvSpPr>
          <p:cNvPr id="3" name="Inhaltsplatzhalter 2">
            <a:extLst>
              <a:ext uri="{FF2B5EF4-FFF2-40B4-BE49-F238E27FC236}">
                <a16:creationId xmlns:a16="http://schemas.microsoft.com/office/drawing/2014/main" id="{AABCE6DB-394D-42F9-8264-619D65F423FD}"/>
              </a:ext>
            </a:extLst>
          </p:cNvPr>
          <p:cNvSpPr>
            <a:spLocks noGrp="1"/>
          </p:cNvSpPr>
          <p:nvPr>
            <p:ph idx="1"/>
          </p:nvPr>
        </p:nvSpPr>
        <p:spPr>
          <a:xfrm>
            <a:off x="5290077" y="437513"/>
            <a:ext cx="5502614" cy="5954325"/>
          </a:xfrm>
        </p:spPr>
        <p:txBody>
          <a:bodyPr anchor="ctr">
            <a:normAutofit/>
          </a:bodyPr>
          <a:lstStyle/>
          <a:p>
            <a:r>
              <a:rPr lang="en-US" sz="2000" dirty="0"/>
              <a:t>The Anchor Circle is elected by the two parliamentary Circles, the Council of Circles, </a:t>
            </a:r>
            <a:r>
              <a:rPr lang="en-US" sz="1400" dirty="0"/>
              <a:t>representing the Country Circles</a:t>
            </a:r>
            <a:r>
              <a:rPr lang="en-US" sz="2000" dirty="0"/>
              <a:t>, and the Council of State, </a:t>
            </a:r>
            <a:r>
              <a:rPr lang="en-US" sz="1400" dirty="0"/>
              <a:t>representing the most active Country Circles</a:t>
            </a:r>
            <a:r>
              <a:rPr lang="en-US" sz="2000" dirty="0"/>
              <a:t>, jointly. Both are elected by the Continent Circles and Country Circles. The election takes place every four years in December</a:t>
            </a:r>
            <a:endParaRPr lang="de-CH" sz="2000" dirty="0"/>
          </a:p>
        </p:txBody>
      </p:sp>
    </p:spTree>
    <p:extLst>
      <p:ext uri="{BB962C8B-B14F-4D97-AF65-F5344CB8AC3E}">
        <p14:creationId xmlns:p14="http://schemas.microsoft.com/office/powerpoint/2010/main" val="28960234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12"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Shape 13">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16"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el 1">
            <a:extLst>
              <a:ext uri="{FF2B5EF4-FFF2-40B4-BE49-F238E27FC236}">
                <a16:creationId xmlns:a16="http://schemas.microsoft.com/office/drawing/2014/main" id="{F349CF6A-14B8-412B-A2C9-B86458E76530}"/>
              </a:ext>
            </a:extLst>
          </p:cNvPr>
          <p:cNvSpPr>
            <a:spLocks noGrp="1"/>
          </p:cNvSpPr>
          <p:nvPr>
            <p:ph type="title"/>
          </p:nvPr>
        </p:nvSpPr>
        <p:spPr>
          <a:xfrm>
            <a:off x="994087" y="1130603"/>
            <a:ext cx="3342442" cy="4596794"/>
          </a:xfrm>
        </p:spPr>
        <p:txBody>
          <a:bodyPr anchor="ctr">
            <a:normAutofit/>
          </a:bodyPr>
          <a:lstStyle/>
          <a:p>
            <a:r>
              <a:rPr lang="de-CH" sz="3200" dirty="0">
                <a:solidFill>
                  <a:schemeClr val="bg1"/>
                </a:solidFill>
                <a:hlinkClick r:id="rId2" tooltip="Federal Council – its tasks">
                  <a:extLst>
                    <a:ext uri="{A12FA001-AC4F-418D-AE19-62706E023703}">
                      <ahyp:hlinkClr xmlns:ahyp="http://schemas.microsoft.com/office/drawing/2018/hyperlinkcolor" val="tx"/>
                    </a:ext>
                  </a:extLst>
                </a:hlinkClick>
              </a:rPr>
              <a:t>Anchor Circle – </a:t>
            </a:r>
            <a:r>
              <a:rPr lang="de-CH" sz="3200" dirty="0" err="1">
                <a:solidFill>
                  <a:schemeClr val="bg1"/>
                </a:solidFill>
                <a:hlinkClick r:id="rId2" tooltip="Federal Council – its tasks">
                  <a:extLst>
                    <a:ext uri="{A12FA001-AC4F-418D-AE19-62706E023703}">
                      <ahyp:hlinkClr xmlns:ahyp="http://schemas.microsoft.com/office/drawing/2018/hyperlinkcolor" val="tx"/>
                    </a:ext>
                  </a:extLst>
                </a:hlinkClick>
              </a:rPr>
              <a:t>its</a:t>
            </a:r>
            <a:r>
              <a:rPr lang="de-CH" sz="3200" dirty="0">
                <a:solidFill>
                  <a:schemeClr val="bg1"/>
                </a:solidFill>
                <a:hlinkClick r:id="rId2" tooltip="Federal Council – its tasks">
                  <a:extLst>
                    <a:ext uri="{A12FA001-AC4F-418D-AE19-62706E023703}">
                      <ahyp:hlinkClr xmlns:ahyp="http://schemas.microsoft.com/office/drawing/2018/hyperlinkcolor" val="tx"/>
                    </a:ext>
                  </a:extLst>
                </a:hlinkClick>
              </a:rPr>
              <a:t> </a:t>
            </a:r>
            <a:r>
              <a:rPr lang="de-CH" sz="3200" dirty="0" err="1">
                <a:solidFill>
                  <a:schemeClr val="bg1"/>
                </a:solidFill>
                <a:hlinkClick r:id="rId2" tooltip="Federal Council – its tasks">
                  <a:extLst>
                    <a:ext uri="{A12FA001-AC4F-418D-AE19-62706E023703}">
                      <ahyp:hlinkClr xmlns:ahyp="http://schemas.microsoft.com/office/drawing/2018/hyperlinkcolor" val="tx"/>
                    </a:ext>
                  </a:extLst>
                </a:hlinkClick>
              </a:rPr>
              <a:t>tasks</a:t>
            </a:r>
            <a:endParaRPr lang="de-CH" sz="3200" dirty="0">
              <a:solidFill>
                <a:schemeClr val="bg1"/>
              </a:solidFill>
            </a:endParaRPr>
          </a:p>
        </p:txBody>
      </p:sp>
      <p:sp>
        <p:nvSpPr>
          <p:cNvPr id="3" name="Inhaltsplatzhalter 2">
            <a:extLst>
              <a:ext uri="{FF2B5EF4-FFF2-40B4-BE49-F238E27FC236}">
                <a16:creationId xmlns:a16="http://schemas.microsoft.com/office/drawing/2014/main" id="{07CC7716-CEF9-451E-9D09-7C30153DE7F0}"/>
              </a:ext>
            </a:extLst>
          </p:cNvPr>
          <p:cNvSpPr>
            <a:spLocks noGrp="1"/>
          </p:cNvSpPr>
          <p:nvPr>
            <p:ph idx="1"/>
          </p:nvPr>
        </p:nvSpPr>
        <p:spPr>
          <a:xfrm>
            <a:off x="5290077" y="437513"/>
            <a:ext cx="5502614" cy="5954325"/>
          </a:xfrm>
        </p:spPr>
        <p:txBody>
          <a:bodyPr anchor="ctr">
            <a:normAutofit/>
          </a:bodyPr>
          <a:lstStyle/>
          <a:p>
            <a:r>
              <a:rPr lang="en-US" sz="2000" dirty="0"/>
              <a:t>The Anchor Circle is the highest executive authority in the organization. Anchor Circle’s tasks are set out in the Sound Prosperity Constitution. </a:t>
            </a:r>
            <a:br>
              <a:rPr lang="en-US" sz="2000" dirty="0"/>
            </a:br>
            <a:r>
              <a:rPr lang="en-US" sz="2000" dirty="0"/>
              <a:t>The seven ministers represent each the Community Interest Circle they are the manager for. They work closely together with the CIC in the countries.</a:t>
            </a:r>
            <a:endParaRPr lang="de-CH" sz="2000" dirty="0"/>
          </a:p>
        </p:txBody>
      </p:sp>
    </p:spTree>
    <p:extLst>
      <p:ext uri="{BB962C8B-B14F-4D97-AF65-F5344CB8AC3E}">
        <p14:creationId xmlns:p14="http://schemas.microsoft.com/office/powerpoint/2010/main" val="1110446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11E5DFE-488F-4FC8-A6C6-A68632C29F24}"/>
              </a:ext>
            </a:extLst>
          </p:cNvPr>
          <p:cNvSpPr>
            <a:spLocks noGrp="1"/>
          </p:cNvSpPr>
          <p:nvPr>
            <p:ph type="title"/>
          </p:nvPr>
        </p:nvSpPr>
        <p:spPr/>
        <p:txBody>
          <a:bodyPr/>
          <a:lstStyle/>
          <a:p>
            <a:r>
              <a:rPr lang="de-CH" dirty="0" err="1"/>
              <a:t>President</a:t>
            </a:r>
            <a:endParaRPr lang="de-CH" dirty="0"/>
          </a:p>
        </p:txBody>
      </p:sp>
      <p:sp>
        <p:nvSpPr>
          <p:cNvPr id="3" name="Inhaltsplatzhalter 2">
            <a:extLst>
              <a:ext uri="{FF2B5EF4-FFF2-40B4-BE49-F238E27FC236}">
                <a16:creationId xmlns:a16="http://schemas.microsoft.com/office/drawing/2014/main" id="{855F158F-C99B-4238-ADF1-6DC782FD430E}"/>
              </a:ext>
            </a:extLst>
          </p:cNvPr>
          <p:cNvSpPr>
            <a:spLocks noGrp="1"/>
          </p:cNvSpPr>
          <p:nvPr>
            <p:ph idx="1"/>
          </p:nvPr>
        </p:nvSpPr>
        <p:spPr>
          <a:xfrm>
            <a:off x="1154954" y="2603500"/>
            <a:ext cx="8825659" cy="3872714"/>
          </a:xfrm>
        </p:spPr>
        <p:txBody>
          <a:bodyPr>
            <a:normAutofit lnSpcReduction="10000"/>
          </a:bodyPr>
          <a:lstStyle/>
          <a:p>
            <a:r>
              <a:rPr lang="en-US" dirty="0"/>
              <a:t>One of the members of the Anchor Circle assumes the honorific title of President of Sound Prosperity for a one-year term. (Calendar year.)</a:t>
            </a:r>
          </a:p>
          <a:p>
            <a:r>
              <a:rPr lang="en-US" dirty="0"/>
              <a:t>The president fulfils special tasks during his/her year of office, including cooperation within the government and representation of Sound Prosperity to the outside world.</a:t>
            </a:r>
          </a:p>
          <a:p>
            <a:r>
              <a:rPr lang="en-US" dirty="0">
                <a:hlinkClick r:id="rId2" tooltip="Primus inter pares"/>
              </a:rPr>
              <a:t>First among equals</a:t>
            </a:r>
            <a:r>
              <a:rPr lang="en-US" dirty="0"/>
              <a:t> Primus inter pares, the President of the Sound Prosperity has no powers over and above the other six </a:t>
            </a:r>
            <a:r>
              <a:rPr lang="en-US" dirty="0" err="1"/>
              <a:t>councillors</a:t>
            </a:r>
            <a:r>
              <a:rPr lang="en-US" dirty="0"/>
              <a:t> and continues to head the assigned department. Traditionally the duty rotates among the members in order of seniority; the Vice President of the Federal Council assumes the presidency the year after the officeholder's tenure. The President of the Confederation is not the </a:t>
            </a:r>
            <a:r>
              <a:rPr lang="en-US" dirty="0">
                <a:hlinkClick r:id="rId3" tooltip="Head of state"/>
              </a:rPr>
              <a:t>head of state</a:t>
            </a:r>
            <a:r>
              <a:rPr lang="en-US" dirty="0"/>
              <a:t> because the entire Federal Council is the collective head of state. </a:t>
            </a:r>
          </a:p>
          <a:p>
            <a:r>
              <a:rPr lang="en-US" dirty="0"/>
              <a:t>A president lives in the house he always lives.</a:t>
            </a:r>
          </a:p>
          <a:p>
            <a:endParaRPr lang="de-CH" dirty="0"/>
          </a:p>
        </p:txBody>
      </p:sp>
    </p:spTree>
    <p:extLst>
      <p:ext uri="{BB962C8B-B14F-4D97-AF65-F5344CB8AC3E}">
        <p14:creationId xmlns:p14="http://schemas.microsoft.com/office/powerpoint/2010/main" val="29513934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E150EC6-FC1A-4DCB-A769-596D90B0ACB4}"/>
              </a:ext>
            </a:extLst>
          </p:cNvPr>
          <p:cNvSpPr>
            <a:spLocks noGrp="1"/>
          </p:cNvSpPr>
          <p:nvPr>
            <p:ph type="title"/>
          </p:nvPr>
        </p:nvSpPr>
        <p:spPr/>
        <p:txBody>
          <a:bodyPr/>
          <a:lstStyle/>
          <a:p>
            <a:r>
              <a:rPr lang="de-CH" dirty="0" err="1"/>
              <a:t>No</a:t>
            </a:r>
            <a:r>
              <a:rPr lang="de-CH" dirty="0"/>
              <a:t> </a:t>
            </a:r>
            <a:r>
              <a:rPr lang="de-CH" dirty="0" err="1"/>
              <a:t>concentration</a:t>
            </a:r>
            <a:r>
              <a:rPr lang="de-CH" dirty="0"/>
              <a:t> </a:t>
            </a:r>
            <a:r>
              <a:rPr lang="de-CH" dirty="0" err="1"/>
              <a:t>of</a:t>
            </a:r>
            <a:r>
              <a:rPr lang="de-CH" dirty="0"/>
              <a:t> power</a:t>
            </a:r>
          </a:p>
        </p:txBody>
      </p:sp>
      <p:sp>
        <p:nvSpPr>
          <p:cNvPr id="3" name="Inhaltsplatzhalter 2">
            <a:extLst>
              <a:ext uri="{FF2B5EF4-FFF2-40B4-BE49-F238E27FC236}">
                <a16:creationId xmlns:a16="http://schemas.microsoft.com/office/drawing/2014/main" id="{377C2A85-A720-47FB-B114-FB3B51299A67}"/>
              </a:ext>
            </a:extLst>
          </p:cNvPr>
          <p:cNvSpPr>
            <a:spLocks noGrp="1"/>
          </p:cNvSpPr>
          <p:nvPr>
            <p:ph idx="1"/>
          </p:nvPr>
        </p:nvSpPr>
        <p:spPr/>
        <p:txBody>
          <a:bodyPr/>
          <a:lstStyle/>
          <a:p>
            <a:r>
              <a:rPr lang="en-US" dirty="0"/>
              <a:t>The members of the Council of State, and any Circle, are pragmatic thinkers and prepared to make compromises. They want to avoid the concentration of too much power in too few hands, and certainly do not want just one person to hold too many executive powers. The federal presidency was shaped accordingly, and the term of office limited to one year.</a:t>
            </a:r>
          </a:p>
          <a:p>
            <a:r>
              <a:rPr lang="en-US" dirty="0"/>
              <a:t>The presidents holds the appointed department but is also representing Sound Prosperity outside of Sound Prosperity.</a:t>
            </a:r>
            <a:endParaRPr lang="de-CH" dirty="0"/>
          </a:p>
        </p:txBody>
      </p:sp>
    </p:spTree>
    <p:extLst>
      <p:ext uri="{BB962C8B-B14F-4D97-AF65-F5344CB8AC3E}">
        <p14:creationId xmlns:p14="http://schemas.microsoft.com/office/powerpoint/2010/main" val="190103667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Sitzungssaal">
  <a:themeElements>
    <a:clrScheme name="Benutzerdefiniert 4">
      <a:dk1>
        <a:sysClr val="windowText" lastClr="000000"/>
      </a:dk1>
      <a:lt1>
        <a:sysClr val="window" lastClr="FFFFFF"/>
      </a:lt1>
      <a:dk2>
        <a:srgbClr val="3B3059"/>
      </a:dk2>
      <a:lt2>
        <a:srgbClr val="EBEBEB"/>
      </a:lt2>
      <a:accent1>
        <a:srgbClr val="F96B13"/>
      </a:accent1>
      <a:accent2>
        <a:srgbClr val="E33D6F"/>
      </a:accent2>
      <a:accent3>
        <a:srgbClr val="E45F3C"/>
      </a:accent3>
      <a:accent4>
        <a:srgbClr val="E9943A"/>
      </a:accent4>
      <a:accent5>
        <a:srgbClr val="9B6BF2"/>
      </a:accent5>
      <a:accent6>
        <a:srgbClr val="1EEEB8"/>
      </a:accent6>
      <a:hlink>
        <a:srgbClr val="8F8F8F"/>
      </a:hlink>
      <a:folHlink>
        <a:srgbClr val="A5A5A5"/>
      </a:folHlink>
    </a:clrScheme>
    <a:fontScheme name="Ion-Sitzungssaal">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Sitzungssaal">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otalTime>0</TotalTime>
  <Words>412</Words>
  <Application>Microsoft Office PowerPoint</Application>
  <PresentationFormat>Breitbild</PresentationFormat>
  <Paragraphs>17</Paragraphs>
  <Slides>6</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6</vt:i4>
      </vt:variant>
    </vt:vector>
  </HeadingPairs>
  <TitlesOfParts>
    <vt:vector size="11" baseType="lpstr">
      <vt:lpstr>Arial</vt:lpstr>
      <vt:lpstr>Century Gothic</vt:lpstr>
      <vt:lpstr>Wingdings</vt:lpstr>
      <vt:lpstr>Wingdings 3</vt:lpstr>
      <vt:lpstr>Ion-Sitzungssaal</vt:lpstr>
      <vt:lpstr>02. Anchor Circle of Sound Prosperity</vt:lpstr>
      <vt:lpstr>Who sits in the Anchor Circle?</vt:lpstr>
      <vt:lpstr>Anchor Circle election</vt:lpstr>
      <vt:lpstr>Anchor Circle – its tasks</vt:lpstr>
      <vt:lpstr>President</vt:lpstr>
      <vt:lpstr>No concentration of power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Anchor Circle of Sound Prosperity</dc:title>
  <dc:creator>Irene</dc:creator>
  <cp:lastModifiedBy>Irene</cp:lastModifiedBy>
  <cp:revision>12</cp:revision>
  <dcterms:created xsi:type="dcterms:W3CDTF">2019-09-25T11:29:00Z</dcterms:created>
  <dcterms:modified xsi:type="dcterms:W3CDTF">2019-09-28T13:19:29Z</dcterms:modified>
</cp:coreProperties>
</file>